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8"/>
  </p:notesMasterIdLst>
  <p:sldIdLst>
    <p:sldId id="604" r:id="rId2"/>
    <p:sldId id="605" r:id="rId3"/>
    <p:sldId id="606" r:id="rId4"/>
    <p:sldId id="608" r:id="rId5"/>
    <p:sldId id="609" r:id="rId6"/>
    <p:sldId id="610" r:id="rId7"/>
    <p:sldId id="607" r:id="rId8"/>
    <p:sldId id="586" r:id="rId9"/>
    <p:sldId id="611" r:id="rId10"/>
    <p:sldId id="618" r:id="rId11"/>
    <p:sldId id="599" r:id="rId12"/>
    <p:sldId id="600" r:id="rId13"/>
    <p:sldId id="612" r:id="rId14"/>
    <p:sldId id="614" r:id="rId15"/>
    <p:sldId id="616" r:id="rId16"/>
    <p:sldId id="619" r:id="rId17"/>
    <p:sldId id="588" r:id="rId18"/>
    <p:sldId id="602" r:id="rId19"/>
    <p:sldId id="595" r:id="rId20"/>
    <p:sldId id="596" r:id="rId21"/>
    <p:sldId id="590" r:id="rId22"/>
    <p:sldId id="591" r:id="rId23"/>
    <p:sldId id="592" r:id="rId24"/>
    <p:sldId id="593" r:id="rId25"/>
    <p:sldId id="624" r:id="rId26"/>
    <p:sldId id="620" r:id="rId27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DB3C"/>
    <a:srgbClr val="FF0000"/>
    <a:srgbClr val="FFFFFF"/>
    <a:srgbClr val="000000"/>
    <a:srgbClr val="F8F8F8"/>
    <a:srgbClr val="66FF99"/>
    <a:srgbClr val="FFFFBD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8579" autoAdjust="0"/>
  </p:normalViewPr>
  <p:slideViewPr>
    <p:cSldViewPr snapToGrid="0"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CD9A5C9-F77E-48A4-859D-2EBA7D6BF707}" type="datetimeFigureOut">
              <a:rPr lang="en-US"/>
              <a:pPr>
                <a:defRPr/>
              </a:pPr>
              <a:t>11/22/2017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9F2EAF5-A9B6-422A-B94B-2913EE884F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401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097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8800">
                <a:solidFill>
                  <a:srgbClr val="F6DB3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097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F9C5C-4FC1-4208-9E44-ABB0E91C44D3}" type="datetimeFigureOut">
              <a:rPr lang="en-US"/>
              <a:pPr>
                <a:defRPr/>
              </a:pPr>
              <a:t>11/22/2017</a:t>
            </a:fld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C0396-D542-4FC7-B262-57DF4B794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DEF24-9EF1-4368-8D56-BC1E1C3DF5AF}" type="datetimeFigureOut">
              <a:rPr lang="en-US"/>
              <a:pPr>
                <a:defRPr/>
              </a:pPr>
              <a:t>11/22/2017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A0D6B-3EC3-4F17-AF46-D2C653DF81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E9308-F929-4BB5-A531-CC282781C8DB}" type="datetimeFigureOut">
              <a:rPr lang="en-US"/>
              <a:pPr>
                <a:defRPr/>
              </a:pPr>
              <a:t>11/22/2017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18B1F-4951-4231-935B-2D0FA2897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43EDD-FC7C-4664-9EFD-5160BEC103F7}" type="datetimeFigureOut">
              <a:rPr lang="en-US"/>
              <a:pPr>
                <a:defRPr/>
              </a:pPr>
              <a:t>11/22/2017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8EA1A-8A8E-4A09-8DF0-AD8862A9D4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298"/>
            <a:ext cx="9144000" cy="1143000"/>
          </a:xfrm>
          <a:noFill/>
        </p:spPr>
        <p:txBody>
          <a:bodyPr/>
          <a:lstStyle>
            <a:lvl1pPr>
              <a:defRPr>
                <a:solidFill>
                  <a:srgbClr val="F6DB3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805217" y="2115403"/>
            <a:ext cx="7547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Homework			Materials</a:t>
            </a:r>
            <a:endParaRPr lang="en-C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1228891"/>
            <a:ext cx="9144000" cy="763682"/>
          </a:xfrm>
        </p:spPr>
        <p:txBody>
          <a:bodyPr/>
          <a:lstStyle>
            <a:lvl1pPr algn="ctr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298"/>
            <a:ext cx="9144000" cy="1143000"/>
          </a:xfrm>
          <a:noFill/>
        </p:spPr>
        <p:txBody>
          <a:bodyPr/>
          <a:lstStyle>
            <a:lvl1pPr>
              <a:defRPr>
                <a:solidFill>
                  <a:srgbClr val="F6DB3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8726"/>
            <a:ext cx="8229600" cy="4897438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 b="1">
                <a:latin typeface="Arial" pitchFamily="34" charset="0"/>
                <a:cs typeface="Arial" pitchFamily="34" charset="0"/>
              </a:defRPr>
            </a:lvl2pPr>
            <a:lvl3pPr>
              <a:defRPr b="1">
                <a:latin typeface="Arial" pitchFamily="34" charset="0"/>
                <a:cs typeface="Arial" pitchFamily="34" charset="0"/>
              </a:defRPr>
            </a:lvl3pPr>
            <a:lvl4pPr>
              <a:defRPr b="1">
                <a:latin typeface="Arial" pitchFamily="34" charset="0"/>
                <a:cs typeface="Arial" pitchFamily="34" charset="0"/>
              </a:defRPr>
            </a:lvl4pPr>
            <a:lvl5pPr>
              <a:defRPr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673BD-C0C2-4084-ADDA-DADF9A4A1F6D}" type="datetimeFigureOut">
              <a:rPr lang="en-US"/>
              <a:pPr>
                <a:defRPr/>
              </a:pPr>
              <a:t>11/22/2017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A5816-4A86-4EFF-B3CD-CF7FDD7ADF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393D6-C4AB-4114-92D5-8F977D989520}" type="datetimeFigureOut">
              <a:rPr lang="en-US"/>
              <a:pPr>
                <a:defRPr/>
              </a:pPr>
              <a:t>11/22/2017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A39F5-95B0-4FDF-942A-87D0D0EBC2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76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3D8AB-178C-455D-AC2C-E70F97A42F7C}" type="datetimeFigureOut">
              <a:rPr lang="en-US"/>
              <a:pPr>
                <a:defRPr/>
              </a:pPr>
              <a:t>11/22/2017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4DEAD-761E-4331-BC4B-6EFDBECC6B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6616C-2EF5-4259-9933-03981DF33653}" type="datetimeFigureOut">
              <a:rPr lang="en-US"/>
              <a:pPr>
                <a:defRPr/>
              </a:pPr>
              <a:t>11/22/2017</a:t>
            </a:fld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8C4F8-3FEC-4215-8EF9-58F9E2FE38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 userDrawn="1"/>
        </p:nvSpPr>
        <p:spPr bwMode="auto">
          <a:xfrm>
            <a:off x="0" y="7938"/>
            <a:ext cx="9144000" cy="1143000"/>
          </a:xfrm>
          <a:prstGeom prst="rect">
            <a:avLst/>
          </a:prstGeom>
          <a:solidFill>
            <a:srgbClr val="F8F8F8">
              <a:alpha val="1803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6DB3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FCA33-9C8C-4552-8EE5-DA9234B2C113}" type="datetimeFigureOut">
              <a:rPr lang="en-US"/>
              <a:pPr>
                <a:defRPr/>
              </a:pPr>
              <a:t>11/22/2017</a:t>
            </a:fld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C8919-DCB0-4D3C-BF62-D8501FAECC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D1416-CADB-46F2-846D-648D790A9A2C}" type="datetimeFigureOut">
              <a:rPr lang="en-US"/>
              <a:pPr>
                <a:defRPr/>
              </a:pPr>
              <a:t>11/22/2017</a:t>
            </a:fld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3590A-BE01-45D2-9014-BA4BAF2C26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7D0D6-4B23-417A-BFD9-E1712109F825}" type="datetimeFigureOut">
              <a:rPr lang="en-US"/>
              <a:pPr>
                <a:defRPr/>
              </a:pPr>
              <a:t>11/22/2017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3AEF5-C2AE-452B-8804-4C786A39D6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9A6202CE-937C-4C4B-A180-E27EB804677D}" type="datetimeFigureOut">
              <a:rPr lang="en-US"/>
              <a:pPr>
                <a:defRPr/>
              </a:pPr>
              <a:t>11/22/2017</a:t>
            </a:fld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7128B8F7-308B-444F-8755-ED88B30E1E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994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994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994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994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3994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994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0" y="0"/>
            <a:ext cx="9126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995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5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58" r:id="rId1"/>
    <p:sldLayoutId id="2147484349" r:id="rId2"/>
    <p:sldLayoutId id="2147484360" r:id="rId3"/>
    <p:sldLayoutId id="2147484350" r:id="rId4"/>
    <p:sldLayoutId id="2147484351" r:id="rId5"/>
    <p:sldLayoutId id="2147484352" r:id="rId6"/>
    <p:sldLayoutId id="2147484359" r:id="rId7"/>
    <p:sldLayoutId id="2147484353" r:id="rId8"/>
    <p:sldLayoutId id="2147484354" r:id="rId9"/>
    <p:sldLayoutId id="2147484355" r:id="rId10"/>
    <p:sldLayoutId id="2147484356" r:id="rId11"/>
    <p:sldLayoutId id="2147484357" r:id="rId12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Green%20Vehicle%20roject%20-%20Velocity%20Measurement.cap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85800" y="1736725"/>
            <a:ext cx="7772400" cy="2759075"/>
          </a:xfrm>
        </p:spPr>
        <p:txBody>
          <a:bodyPr/>
          <a:lstStyle/>
          <a:p>
            <a:r>
              <a:rPr lang="en-CA" dirty="0"/>
              <a:t>Global Warming </a:t>
            </a:r>
            <a:br>
              <a:rPr lang="en-CA" dirty="0"/>
            </a:br>
            <a:r>
              <a:rPr lang="en-CA" sz="8000" dirty="0"/>
              <a:t>and</a:t>
            </a:r>
            <a:r>
              <a:rPr lang="en-CA" dirty="0"/>
              <a:t> Energy Consumption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686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You are a design team!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1266" name="Picture 2" descr="Image result for construction design te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131971"/>
            <a:ext cx="8629650" cy="572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8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6000" dirty="0"/>
              <a:t>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CA" sz="3600" dirty="0"/>
              <a:t>Design a vehicle that has a:</a:t>
            </a:r>
          </a:p>
          <a:p>
            <a:pPr marL="0" indent="0" algn="ctr">
              <a:buNone/>
            </a:pPr>
            <a:r>
              <a:rPr lang="en-CA" sz="3600" dirty="0">
                <a:solidFill>
                  <a:srgbClr val="92D050"/>
                </a:solidFill>
              </a:rPr>
              <a:t>High Performance</a:t>
            </a:r>
          </a:p>
          <a:p>
            <a:pPr algn="ctr"/>
            <a:r>
              <a:rPr lang="en-CA" sz="3600" dirty="0"/>
              <a:t>Hit as many performance criteria as possible</a:t>
            </a:r>
          </a:p>
          <a:p>
            <a:pPr marL="0" indent="0" algn="ctr">
              <a:buNone/>
            </a:pPr>
            <a:r>
              <a:rPr lang="en-CA" sz="3600" dirty="0">
                <a:solidFill>
                  <a:srgbClr val="92D050"/>
                </a:solidFill>
              </a:rPr>
              <a:t>Reduced Environmental Impact</a:t>
            </a:r>
          </a:p>
          <a:p>
            <a:pPr algn="ctr"/>
            <a:r>
              <a:rPr lang="en-CA" sz="3600" dirty="0"/>
              <a:t>Reduce fuel consumption</a:t>
            </a:r>
          </a:p>
          <a:p>
            <a:pPr algn="ctr"/>
            <a:r>
              <a:rPr lang="en-CA" sz="3600" dirty="0"/>
              <a:t>Reduce greenhouse gas (GHG) emissions</a:t>
            </a:r>
          </a:p>
        </p:txBody>
      </p:sp>
    </p:spTree>
    <p:extLst>
      <p:ext uri="{BB962C8B-B14F-4D97-AF65-F5344CB8AC3E}">
        <p14:creationId xmlns:p14="http://schemas.microsoft.com/office/powerpoint/2010/main" val="239808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Choose Vehicle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072" y="1080655"/>
            <a:ext cx="8229600" cy="5508647"/>
          </a:xfrm>
        </p:spPr>
        <p:txBody>
          <a:bodyPr/>
          <a:lstStyle/>
          <a:p>
            <a:r>
              <a:rPr lang="en-CA" dirty="0"/>
              <a:t>Passenger Car</a:t>
            </a:r>
          </a:p>
        </p:txBody>
      </p:sp>
      <p:pic>
        <p:nvPicPr>
          <p:cNvPr id="1026" name="Picture 2" descr="Image result for passenger c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8" y="1866899"/>
            <a:ext cx="8877300" cy="499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44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Performance 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5" t="32836" r="9499" b="49285"/>
          <a:stretch/>
        </p:blipFill>
        <p:spPr bwMode="auto">
          <a:xfrm>
            <a:off x="0" y="1197552"/>
            <a:ext cx="9144000" cy="1101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20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You are a design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5656" y="1228726"/>
            <a:ext cx="7511143" cy="4897438"/>
          </a:xfrm>
        </p:spPr>
        <p:txBody>
          <a:bodyPr/>
          <a:lstStyle/>
          <a:p>
            <a:pPr algn="ctr"/>
            <a:r>
              <a:rPr lang="en-CA" sz="3600" dirty="0">
                <a:solidFill>
                  <a:srgbClr val="92D050"/>
                </a:solidFill>
              </a:rPr>
              <a:t>Design</a:t>
            </a:r>
            <a:r>
              <a:rPr lang="en-CA" sz="3600" dirty="0"/>
              <a:t> and </a:t>
            </a:r>
            <a:r>
              <a:rPr lang="en-CA" sz="3600" dirty="0">
                <a:solidFill>
                  <a:srgbClr val="92D050"/>
                </a:solidFill>
              </a:rPr>
              <a:t>build</a:t>
            </a:r>
            <a:r>
              <a:rPr lang="en-CA" sz="3600" dirty="0"/>
              <a:t> an elastic band-powered vehicle</a:t>
            </a:r>
          </a:p>
          <a:p>
            <a:pPr algn="ctr"/>
            <a:r>
              <a:rPr lang="en-CA" sz="3600" dirty="0">
                <a:solidFill>
                  <a:srgbClr val="92D050"/>
                </a:solidFill>
              </a:rPr>
              <a:t>Test</a:t>
            </a:r>
            <a:r>
              <a:rPr lang="en-CA" sz="3600" dirty="0"/>
              <a:t> the vehicle against the performance criteria </a:t>
            </a:r>
          </a:p>
          <a:p>
            <a:pPr algn="ctr"/>
            <a:r>
              <a:rPr lang="en-CA" sz="3600" dirty="0">
                <a:solidFill>
                  <a:srgbClr val="92D050"/>
                </a:solidFill>
              </a:rPr>
              <a:t>Analyze</a:t>
            </a:r>
            <a:r>
              <a:rPr lang="en-CA" sz="3600" dirty="0"/>
              <a:t> its environmental impact</a:t>
            </a:r>
          </a:p>
        </p:txBody>
      </p:sp>
      <p:sp>
        <p:nvSpPr>
          <p:cNvPr id="7" name="Freeform 6"/>
          <p:cNvSpPr/>
          <p:nvPr/>
        </p:nvSpPr>
        <p:spPr bwMode="auto">
          <a:xfrm>
            <a:off x="475013" y="1603169"/>
            <a:ext cx="1145969" cy="1244534"/>
          </a:xfrm>
          <a:custGeom>
            <a:avLst/>
            <a:gdLst>
              <a:gd name="connsiteX0" fmla="*/ 1674421 w 1674421"/>
              <a:gd name="connsiteY0" fmla="*/ 3586348 h 3586348"/>
              <a:gd name="connsiteX1" fmla="*/ 0 w 1674421"/>
              <a:gd name="connsiteY1" fmla="*/ 3586348 h 3586348"/>
              <a:gd name="connsiteX2" fmla="*/ 0 w 1674421"/>
              <a:gd name="connsiteY2" fmla="*/ 0 h 3586348"/>
              <a:gd name="connsiteX3" fmla="*/ 368135 w 1674421"/>
              <a:gd name="connsiteY3" fmla="*/ 0 h 3586348"/>
              <a:gd name="connsiteX0" fmla="*/ 1674421 w 1674421"/>
              <a:gd name="connsiteY0" fmla="*/ 3610099 h 3610099"/>
              <a:gd name="connsiteX1" fmla="*/ 0 w 1674421"/>
              <a:gd name="connsiteY1" fmla="*/ 3610099 h 3610099"/>
              <a:gd name="connsiteX2" fmla="*/ 0 w 1674421"/>
              <a:gd name="connsiteY2" fmla="*/ 23751 h 3610099"/>
              <a:gd name="connsiteX3" fmla="*/ 567470 w 1674421"/>
              <a:gd name="connsiteY3" fmla="*/ 0 h 3610099"/>
              <a:gd name="connsiteX0" fmla="*/ 1674421 w 1674421"/>
              <a:gd name="connsiteY0" fmla="*/ 3586348 h 3586348"/>
              <a:gd name="connsiteX1" fmla="*/ 0 w 1674421"/>
              <a:gd name="connsiteY1" fmla="*/ 3586348 h 3586348"/>
              <a:gd name="connsiteX2" fmla="*/ 0 w 1674421"/>
              <a:gd name="connsiteY2" fmla="*/ 0 h 3586348"/>
              <a:gd name="connsiteX3" fmla="*/ 567470 w 1674421"/>
              <a:gd name="connsiteY3" fmla="*/ 11875 h 3586348"/>
              <a:gd name="connsiteX0" fmla="*/ 1674421 w 1674421"/>
              <a:gd name="connsiteY0" fmla="*/ 3586348 h 3586348"/>
              <a:gd name="connsiteX1" fmla="*/ 54817 w 1674421"/>
              <a:gd name="connsiteY1" fmla="*/ 2515194 h 3586348"/>
              <a:gd name="connsiteX2" fmla="*/ 0 w 1674421"/>
              <a:gd name="connsiteY2" fmla="*/ 0 h 3586348"/>
              <a:gd name="connsiteX3" fmla="*/ 567470 w 1674421"/>
              <a:gd name="connsiteY3" fmla="*/ 11875 h 3586348"/>
              <a:gd name="connsiteX0" fmla="*/ 961795 w 961795"/>
              <a:gd name="connsiteY0" fmla="*/ 2462943 h 2515194"/>
              <a:gd name="connsiteX1" fmla="*/ 54817 w 961795"/>
              <a:gd name="connsiteY1" fmla="*/ 2515194 h 2515194"/>
              <a:gd name="connsiteX2" fmla="*/ 0 w 961795"/>
              <a:gd name="connsiteY2" fmla="*/ 0 h 2515194"/>
              <a:gd name="connsiteX3" fmla="*/ 567470 w 961795"/>
              <a:gd name="connsiteY3" fmla="*/ 11875 h 2515194"/>
              <a:gd name="connsiteX0" fmla="*/ 961795 w 961795"/>
              <a:gd name="connsiteY0" fmla="*/ 2462943 h 2462943"/>
              <a:gd name="connsiteX1" fmla="*/ 43853 w 961795"/>
              <a:gd name="connsiteY1" fmla="*/ 2436817 h 2462943"/>
              <a:gd name="connsiteX2" fmla="*/ 0 w 961795"/>
              <a:gd name="connsiteY2" fmla="*/ 0 h 2462943"/>
              <a:gd name="connsiteX3" fmla="*/ 567470 w 961795"/>
              <a:gd name="connsiteY3" fmla="*/ 11875 h 2462943"/>
              <a:gd name="connsiteX0" fmla="*/ 961795 w 961795"/>
              <a:gd name="connsiteY0" fmla="*/ 2462943 h 2489068"/>
              <a:gd name="connsiteX1" fmla="*/ 43853 w 961795"/>
              <a:gd name="connsiteY1" fmla="*/ 2489068 h 2489068"/>
              <a:gd name="connsiteX2" fmla="*/ 0 w 961795"/>
              <a:gd name="connsiteY2" fmla="*/ 0 h 2489068"/>
              <a:gd name="connsiteX3" fmla="*/ 567470 w 961795"/>
              <a:gd name="connsiteY3" fmla="*/ 11875 h 2489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1795" h="2489068">
                <a:moveTo>
                  <a:pt x="961795" y="2462943"/>
                </a:moveTo>
                <a:lnTo>
                  <a:pt x="43853" y="2489068"/>
                </a:lnTo>
                <a:lnTo>
                  <a:pt x="0" y="0"/>
                </a:lnTo>
                <a:lnTo>
                  <a:pt x="567470" y="11875"/>
                </a:lnTo>
              </a:path>
            </a:pathLst>
          </a:cu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1767" y="1840715"/>
            <a:ext cx="16625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b="1" dirty="0">
                <a:solidFill>
                  <a:srgbClr val="F6D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x3</a:t>
            </a:r>
          </a:p>
        </p:txBody>
      </p:sp>
    </p:spTree>
    <p:extLst>
      <p:ext uri="{BB962C8B-B14F-4D97-AF65-F5344CB8AC3E}">
        <p14:creationId xmlns:p14="http://schemas.microsoft.com/office/powerpoint/2010/main" val="273691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>
                <a:solidFill>
                  <a:srgbClr val="F6DB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Writer</a:t>
            </a:r>
            <a:r>
              <a:rPr lang="en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Each page has one writer</a:t>
            </a:r>
          </a:p>
          <a:p>
            <a:pPr lvl="0"/>
            <a:r>
              <a:rPr lang="en-CA" dirty="0">
                <a:solidFill>
                  <a:srgbClr val="F6DB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Checker</a:t>
            </a:r>
            <a:r>
              <a:rPr lang="en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check page and make improvements. Use a coloured pen. Sign the page, certifying that it is high-quality, reliable work. </a:t>
            </a:r>
          </a:p>
          <a:p>
            <a:pPr lvl="0"/>
            <a:r>
              <a:rPr lang="en-CA" dirty="0">
                <a:solidFill>
                  <a:srgbClr val="F6DB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Evaluator</a:t>
            </a:r>
            <a:r>
              <a:rPr lang="en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Use a </a:t>
            </a:r>
            <a:r>
              <a: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rubric to provide </a:t>
            </a:r>
            <a:r>
              <a:rPr lang="en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numerical evaluation of the quality of the work at the bottom of the page.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8" t="55208" r="11176" b="29427"/>
          <a:stretch/>
        </p:blipFill>
        <p:spPr bwMode="auto">
          <a:xfrm>
            <a:off x="0" y="5410200"/>
            <a:ext cx="9144000" cy="1098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620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High Quality Work!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Professional work and trade work does not tolerate </a:t>
            </a:r>
            <a:r>
              <a:rPr lang="en-CA" dirty="0">
                <a:solidFill>
                  <a:srgbClr val="FFC000"/>
                </a:solidFill>
              </a:rPr>
              <a:t>poor-quality</a:t>
            </a:r>
            <a:r>
              <a:rPr lang="en-CA" dirty="0"/>
              <a:t> work</a:t>
            </a:r>
          </a:p>
          <a:p>
            <a:r>
              <a:rPr lang="en-CA" dirty="0"/>
              <a:t>Poor-quality work has </a:t>
            </a:r>
            <a:r>
              <a:rPr lang="en-CA" dirty="0">
                <a:solidFill>
                  <a:srgbClr val="FFC000"/>
                </a:solidFill>
              </a:rPr>
              <a:t>consequences</a:t>
            </a:r>
            <a:r>
              <a:rPr lang="en-CA" dirty="0"/>
              <a:t> that are not experienced in school</a:t>
            </a:r>
          </a:p>
        </p:txBody>
      </p:sp>
    </p:spTree>
    <p:extLst>
      <p:ext uri="{BB962C8B-B14F-4D97-AF65-F5344CB8AC3E}">
        <p14:creationId xmlns:p14="http://schemas.microsoft.com/office/powerpoint/2010/main" val="133672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296" y="566164"/>
            <a:ext cx="7457704" cy="6291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1525980" y="463138"/>
            <a:ext cx="1650670" cy="62939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484414" y="5848597"/>
            <a:ext cx="3028207" cy="1009403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372598" y="5848597"/>
            <a:ext cx="1650670" cy="1009403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04" y="8297"/>
            <a:ext cx="9048996" cy="1226737"/>
          </a:xfrm>
        </p:spPr>
        <p:txBody>
          <a:bodyPr/>
          <a:lstStyle/>
          <a:p>
            <a:r>
              <a:rPr lang="en-CA" dirty="0">
                <a:solidFill>
                  <a:schemeClr val="tx2">
                    <a:lumMod val="25000"/>
                  </a:schemeClr>
                </a:solidFill>
                <a:effectLst/>
              </a:rPr>
              <a:t>Design Your Vehicle!</a:t>
            </a:r>
          </a:p>
        </p:txBody>
      </p:sp>
      <p:sp>
        <p:nvSpPr>
          <p:cNvPr id="3" name="Line Callout 1 2"/>
          <p:cNvSpPr/>
          <p:nvPr/>
        </p:nvSpPr>
        <p:spPr bwMode="auto">
          <a:xfrm>
            <a:off x="7137069" y="1092530"/>
            <a:ext cx="1733798" cy="1128155"/>
          </a:xfrm>
          <a:prstGeom prst="borderCallout1">
            <a:avLst>
              <a:gd name="adj1" fmla="val 40855"/>
              <a:gd name="adj2" fmla="val 571"/>
              <a:gd name="adj3" fmla="val 195658"/>
              <a:gd name="adj4" fmla="val -92442"/>
            </a:avLst>
          </a:prstGeom>
          <a:solidFill>
            <a:schemeClr val="tx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3200" b="0" i="0" u="none" strike="noStrike" cap="none" normalizeH="0" baseline="0" dirty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Elastic Band</a:t>
            </a:r>
          </a:p>
        </p:txBody>
      </p:sp>
      <p:sp>
        <p:nvSpPr>
          <p:cNvPr id="8" name="Line Callout 1 7"/>
          <p:cNvSpPr/>
          <p:nvPr/>
        </p:nvSpPr>
        <p:spPr bwMode="auto">
          <a:xfrm>
            <a:off x="7004462" y="5284519"/>
            <a:ext cx="1733798" cy="1128155"/>
          </a:xfrm>
          <a:prstGeom prst="borderCallout1">
            <a:avLst>
              <a:gd name="adj1" fmla="val 40855"/>
              <a:gd name="adj2" fmla="val 571"/>
              <a:gd name="adj3" fmla="val -35921"/>
              <a:gd name="adj4" fmla="val -30113"/>
            </a:avLst>
          </a:prstGeom>
          <a:solidFill>
            <a:schemeClr val="tx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3200" b="0" i="0" u="none" strike="noStrike" cap="none" normalizeH="0" baseline="0" dirty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Elastic Hook</a:t>
            </a:r>
          </a:p>
        </p:txBody>
      </p:sp>
      <p:sp>
        <p:nvSpPr>
          <p:cNvPr id="9" name="Line Callout 1 8"/>
          <p:cNvSpPr/>
          <p:nvPr/>
        </p:nvSpPr>
        <p:spPr bwMode="auto">
          <a:xfrm>
            <a:off x="269174" y="4496789"/>
            <a:ext cx="1733798" cy="1128155"/>
          </a:xfrm>
          <a:prstGeom prst="borderCallout1">
            <a:avLst>
              <a:gd name="adj1" fmla="val 30329"/>
              <a:gd name="adj2" fmla="val 98516"/>
              <a:gd name="adj3" fmla="val -20131"/>
              <a:gd name="adj4" fmla="val 147284"/>
            </a:avLst>
          </a:prstGeom>
          <a:solidFill>
            <a:schemeClr val="tx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3200" b="0" i="0" u="none" strike="noStrike" cap="none" normalizeH="0" baseline="0" dirty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Four Wheels</a:t>
            </a:r>
          </a:p>
        </p:txBody>
      </p:sp>
      <p:sp>
        <p:nvSpPr>
          <p:cNvPr id="10" name="Line Callout 1 9"/>
          <p:cNvSpPr/>
          <p:nvPr/>
        </p:nvSpPr>
        <p:spPr bwMode="auto">
          <a:xfrm>
            <a:off x="269174" y="1112320"/>
            <a:ext cx="1905991" cy="1088573"/>
          </a:xfrm>
          <a:prstGeom prst="borderCallout1">
            <a:avLst>
              <a:gd name="adj1" fmla="val 30329"/>
              <a:gd name="adj2" fmla="val 98516"/>
              <a:gd name="adj3" fmla="val 94414"/>
              <a:gd name="adj4" fmla="val 127346"/>
            </a:avLst>
          </a:prstGeom>
          <a:solidFill>
            <a:schemeClr val="tx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3200" b="0" i="0" u="none" strike="noStrike" cap="none" normalizeH="0" baseline="0" dirty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Two side panels</a:t>
            </a:r>
          </a:p>
        </p:txBody>
      </p:sp>
    </p:spTree>
    <p:extLst>
      <p:ext uri="{BB962C8B-B14F-4D97-AF65-F5344CB8AC3E}">
        <p14:creationId xmlns:p14="http://schemas.microsoft.com/office/powerpoint/2010/main" val="349601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Material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Only take materials you need</a:t>
            </a:r>
          </a:p>
          <a:p>
            <a:r>
              <a:rPr lang="en-CA" dirty="0"/>
              <a:t>We will reuse any useful left-over pieces</a:t>
            </a:r>
          </a:p>
          <a:p>
            <a:r>
              <a:rPr lang="en-CA" dirty="0"/>
              <a:t>Share the tools, return them right away</a:t>
            </a:r>
          </a:p>
          <a:p>
            <a:r>
              <a:rPr lang="en-CA" dirty="0"/>
              <a:t>Cut wood dowels carefully! Don’t let the pieces fly!</a:t>
            </a:r>
          </a:p>
          <a:p>
            <a:r>
              <a:rPr lang="en-CA" dirty="0"/>
              <a:t>Please tidy tables at the end of class</a:t>
            </a:r>
          </a:p>
          <a:p>
            <a:r>
              <a:rPr lang="en-CA" dirty="0"/>
              <a:t>Store completed work in the cabinet at the back</a:t>
            </a:r>
          </a:p>
        </p:txBody>
      </p:sp>
    </p:spTree>
    <p:extLst>
      <p:ext uri="{BB962C8B-B14F-4D97-AF65-F5344CB8AC3E}">
        <p14:creationId xmlns:p14="http://schemas.microsoft.com/office/powerpoint/2010/main" val="231382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CA" dirty="0"/>
              <a:t>Ideas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3997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8145" y="-118753"/>
            <a:ext cx="11177154" cy="638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50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Slide Stoppers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729" y="1504074"/>
            <a:ext cx="5213824" cy="455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492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Trouble Shooting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742" y="0"/>
            <a:ext cx="919174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928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904" y="0"/>
            <a:ext cx="7243948" cy="686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562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91" y="0"/>
            <a:ext cx="7666262" cy="6721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643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-177800"/>
            <a:ext cx="9210676" cy="721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345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Today’s 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Project will continue on Monday</a:t>
            </a:r>
          </a:p>
          <a:p>
            <a:r>
              <a:rPr lang="en-CA" dirty="0"/>
              <a:t>Full report is due Tuesday, start of class</a:t>
            </a:r>
          </a:p>
          <a:p>
            <a:r>
              <a:rPr lang="en-CA" dirty="0"/>
              <a:t>You should have cycle #2 complete today!</a:t>
            </a:r>
          </a:p>
          <a:p>
            <a:r>
              <a:rPr lang="en-CA" dirty="0"/>
              <a:t>Get started!</a:t>
            </a:r>
          </a:p>
        </p:txBody>
      </p:sp>
    </p:spTree>
    <p:extLst>
      <p:ext uri="{BB962C8B-B14F-4D97-AF65-F5344CB8AC3E}">
        <p14:creationId xmlns:p14="http://schemas.microsoft.com/office/powerpoint/2010/main" val="193029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hlinkClick r:id="rId2" action="ppaction://hlinkfile"/>
              </a:rPr>
              <a:t>Velocity Analysis </a:t>
            </a:r>
            <a:r>
              <a:rPr lang="en-CA" dirty="0"/>
              <a:t>Capstone</a:t>
            </a:r>
          </a:p>
        </p:txBody>
      </p:sp>
    </p:spTree>
    <p:extLst>
      <p:ext uri="{BB962C8B-B14F-4D97-AF65-F5344CB8AC3E}">
        <p14:creationId xmlns:p14="http://schemas.microsoft.com/office/powerpoint/2010/main" val="266754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5400" dirty="0"/>
              <a:t>Paris Climate Accord</a:t>
            </a:r>
          </a:p>
        </p:txBody>
      </p:sp>
      <p:pic>
        <p:nvPicPr>
          <p:cNvPr id="4098" name="Picture 2" descr="Image result for paris climate acco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" y="1816925"/>
            <a:ext cx="9143505" cy="608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36469"/>
            <a:ext cx="8229600" cy="4989695"/>
          </a:xfrm>
        </p:spPr>
        <p:txBody>
          <a:bodyPr/>
          <a:lstStyle/>
          <a:p>
            <a:pPr marL="0" indent="0" algn="ctr">
              <a:buNone/>
            </a:pPr>
            <a:r>
              <a:rPr lang="en-CA" dirty="0"/>
              <a:t>Goal: Keep warming to less than +2</a:t>
            </a:r>
            <a:r>
              <a:rPr lang="en-CA" baseline="30000" dirty="0"/>
              <a:t>o</a:t>
            </a:r>
            <a:r>
              <a:rPr lang="en-CA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24493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5400" dirty="0"/>
              <a:t>Canada’s Commitment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7527"/>
            <a:ext cx="8229600" cy="5128637"/>
          </a:xfrm>
        </p:spPr>
        <p:txBody>
          <a:bodyPr/>
          <a:lstStyle/>
          <a:p>
            <a:pPr marL="0" indent="0" algn="ctr">
              <a:buNone/>
            </a:pPr>
            <a:r>
              <a:rPr lang="en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Canada has pledged to, by 2030, cut its emissions by 30 per cent from 2005 levels.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grayscl/>
          </a:blip>
          <a:srcRect r="4431"/>
          <a:stretch/>
        </p:blipFill>
        <p:spPr>
          <a:xfrm>
            <a:off x="91440" y="2707241"/>
            <a:ext cx="8940932" cy="4150757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 bwMode="auto">
          <a:xfrm flipV="1">
            <a:off x="4360620" y="2921328"/>
            <a:ext cx="0" cy="378822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40245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5400" dirty="0"/>
              <a:t>How is Canada Doing?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Start Your Investigation!</a:t>
            </a:r>
          </a:p>
        </p:txBody>
      </p:sp>
    </p:spTree>
    <p:extLst>
      <p:ext uri="{BB962C8B-B14F-4D97-AF65-F5344CB8AC3E}">
        <p14:creationId xmlns:p14="http://schemas.microsoft.com/office/powerpoint/2010/main" val="198708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We Need Solutions!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Work together to find ways to reduce GHG emissions</a:t>
            </a:r>
          </a:p>
          <a:p>
            <a:r>
              <a:rPr lang="en-CA" dirty="0"/>
              <a:t>We need scientists, engineers, economists, designers, business people, politicians, to work as a </a:t>
            </a:r>
            <a:r>
              <a:rPr lang="en-CA" dirty="0">
                <a:solidFill>
                  <a:srgbClr val="F6DB3C"/>
                </a:solidFill>
              </a:rPr>
              <a:t>team</a:t>
            </a:r>
          </a:p>
        </p:txBody>
      </p:sp>
    </p:spTree>
    <p:extLst>
      <p:ext uri="{BB962C8B-B14F-4D97-AF65-F5344CB8AC3E}">
        <p14:creationId xmlns:p14="http://schemas.microsoft.com/office/powerpoint/2010/main" val="112565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000" dirty="0"/>
              <a:t>Passenger Vehicle GHG Emissions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 descr="Image result for don valley parkway traffic j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6" y="1222527"/>
            <a:ext cx="8634549" cy="563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15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Green Vehicle Project</a:t>
            </a:r>
          </a:p>
        </p:txBody>
      </p:sp>
      <p:pic>
        <p:nvPicPr>
          <p:cNvPr id="1026" name="Picture 2" descr="Image result for green vehi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8790"/>
            <a:ext cx="9143897" cy="540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79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Find Your Project Sheet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4" t="16604" r="14663" b="7857"/>
          <a:stretch/>
        </p:blipFill>
        <p:spPr bwMode="auto">
          <a:xfrm>
            <a:off x="169817" y="1130554"/>
            <a:ext cx="8804366" cy="5727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630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17&quot;&gt;&lt;object type=&quot;3&quot; unique_id=&quot;10024&quot;&gt;&lt;property id=&quot;20148&quot; value=&quot;5&quot;/&gt;&lt;property id=&quot;20300&quot; value=&quot;Slide 7 - &amp;quot;The Problem with Lectures&amp;quot;&quot;/&gt;&lt;property id=&quot;20307&quot; value=&quot;427&quot;/&gt;&lt;/object&gt;&lt;object type=&quot;3&quot; unique_id=&quot;10025&quot;&gt;&lt;property id=&quot;20148&quot; value=&quot;5&quot;/&gt;&lt;property id=&quot;20300&quot; value=&quot;Slide 13&quot;/&gt;&lt;property id=&quot;20307&quot; value=&quot;402&quot;/&gt;&lt;/object&gt;&lt;object type=&quot;3&quot; unique_id=&quot;10044&quot;&gt;&lt;property id=&quot;20148&quot; value=&quot;5&quot;/&gt;&lt;property id=&quot;20300&quot; value=&quot;Slide 5 - &amp;quot;Mazur’s Discovery&amp;quot;&quot;/&gt;&lt;property id=&quot;20307&quot; value=&quot;390&quot;/&gt;&lt;/object&gt;&lt;object type=&quot;3&quot; unique_id=&quot;10045&quot;&gt;&lt;property id=&quot;20148&quot; value=&quot;5&quot;/&gt;&lt;property id=&quot;20300&quot; value=&quot;Slide 6 - &amp;quot;Mazur’s Discovery&amp;quot;&quot;/&gt;&lt;property id=&quot;20307&quot; value=&quot;391&quot;/&gt;&lt;/object&gt;&lt;object type=&quot;3&quot; unique_id=&quot;10064&quot;&gt;&lt;property id=&quot;20148&quot; value=&quot;5&quot;/&gt;&lt;property id=&quot;20300&quot; value=&quot;Slide 11 - &amp;quot;Answer: Physics Education Research&amp;quot;&quot;/&gt;&lt;property id=&quot;20307&quot; value=&quot;319&quot;/&gt;&lt;/object&gt;&lt;object type=&quot;3&quot; unique_id=&quot;10065&quot;&gt;&lt;property id=&quot;20148&quot; value=&quot;5&quot;/&gt;&lt;property id=&quot;20300&quot; value=&quot;Slide 19 - &amp;quot;Force Concept Inventory (FCI)&amp;quot;&quot;/&gt;&lt;property id=&quot;20307&quot; value=&quot;361&quot;/&gt;&lt;/object&gt;&lt;object type=&quot;3&quot; unique_id=&quot;10067&quot;&gt;&lt;property id=&quot;20148&quot; value=&quot;5&quot;/&gt;&lt;property id=&quot;20300&quot; value=&quot;Slide 22 - &amp;quot;Force Concept Inventory (FCI)&amp;quot;&quot;/&gt;&lt;property id=&quot;20307&quot; value=&quot;370&quot;/&gt;&lt;/object&gt;&lt;object type=&quot;3&quot; unique_id=&quot;10076&quot;&gt;&lt;property id=&quot;20148&quot; value=&quot;5&quot;/&gt;&lt;property id=&quot;20300&quot; value=&quot;Slide 31 - &amp;quot;meyercreations.com/physics&amp;quot;&quot;/&gt;&lt;property id=&quot;20307&quot; value=&quot;362&quot;/&gt;&lt;/object&gt;&lt;object type=&quot;3&quot; unique_id=&quot;10077&quot;&gt;&lt;property id=&quot;20148&quot; value=&quot;5&quot;/&gt;&lt;property id=&quot;20300&quot; value=&quot;Slide 32&quot;/&gt;&lt;property id=&quot;20307&quot; value=&quot;363&quot;/&gt;&lt;/object&gt;&lt;object type=&quot;3&quot; unique_id=&quot;13354&quot;&gt;&lt;property id=&quot;20148&quot; value=&quot;5&quot;/&gt;&lt;property id=&quot;20300&quot; value=&quot;Slide 1 - &amp;quot;The Problem with Lectures&amp;quot;&quot;/&gt;&lt;property id=&quot;20307&quot; value=&quot;463&quot;/&gt;&lt;/object&gt;&lt;object type=&quot;3&quot; unique_id=&quot;13355&quot;&gt;&lt;property id=&quot;20148&quot; value=&quot;5&quot;/&gt;&lt;property id=&quot;20300&quot; value=&quot;Slide 10 - &amp;quot;Question: What’s Going on Upstairs?&amp;quot;&quot;/&gt;&lt;property id=&quot;20307&quot; value=&quot;474&quot;/&gt;&lt;/object&gt;&lt;object type=&quot;3&quot; unique_id=&quot;13363&quot;&gt;&lt;property id=&quot;20148&quot; value=&quot;5&quot;/&gt;&lt;property id=&quot;20300&quot; value=&quot;Slide 23 - &amp;quot;Other Surveys&amp;quot;&quot;/&gt;&lt;property id=&quot;20307&quot; value=&quot;464&quot;/&gt;&lt;/object&gt;&lt;object type=&quot;3&quot; unique_id=&quot;13364&quot;&gt;&lt;property id=&quot;20148&quot; value=&quot;5&quot;/&gt;&lt;property id=&quot;20300&quot; value=&quot;Slide 25 - &amp;quot;Success: Rich Problem Solving&amp;quot;&quot;/&gt;&lt;property id=&quot;20307&quot; value=&quot;472&quot;/&gt;&lt;/object&gt;&lt;object type=&quot;3&quot; unique_id=&quot;13365&quot;&gt;&lt;property id=&quot;20148&quot; value=&quot;5&quot;/&gt;&lt;property id=&quot;20300&quot; value=&quot;Slide 27 - &amp;quot;Success: A Median Student’s Test&amp;quot;&quot;/&gt;&lt;property id=&quot;20307&quot; value=&quot;473&quot;/&gt;&lt;/object&gt;&lt;object type=&quot;3&quot; unique_id=&quot;13822&quot;&gt;&lt;property id=&quot;20148&quot; value=&quot;5&quot;/&gt;&lt;property id=&quot;20300&quot; value=&quot;Slide 35 - &amp;quot;The Reform Imperative&amp;quot;&quot;/&gt;&lt;property id=&quot;20307&quot; value=&quot;475&quot;/&gt;&lt;/object&gt;&lt;object type=&quot;3&quot; unique_id=&quot;13823&quot;&gt;&lt;property id=&quot;20148&quot; value=&quot;5&quot;/&gt;&lt;property id=&quot;20300&quot; value=&quot;Slide 37 - &amp;quot;The Reform Imperative&amp;quot;&quot;/&gt;&lt;property id=&quot;20307&quot; value=&quot;476&quot;/&gt;&lt;/object&gt;&lt;object type=&quot;3&quot; unique_id=&quot;13825&quot;&gt;&lt;property id=&quot;20148&quot; value=&quot;5&quot;/&gt;&lt;property id=&quot;20300&quot; value=&quot;Slide 38 - &amp;quot;The Reform Imperative&amp;quot;&quot;/&gt;&lt;property id=&quot;20307&quot; value=&quot;478&quot;/&gt;&lt;/object&gt;&lt;object type=&quot;3&quot; unique_id=&quot;14178&quot;&gt;&lt;property id=&quot;20148&quot; value=&quot;5&quot;/&gt;&lt;property id=&quot;20300&quot; value=&quot;Slide 2 - &amp;quot;The Problem with Lectures&amp;quot;&quot;/&gt;&lt;property id=&quot;20307&quot; value=&quot;479&quot;/&gt;&lt;/object&gt;&lt;object type=&quot;3&quot; unique_id=&quot;14179&quot;&gt;&lt;property id=&quot;20148&quot; value=&quot;5&quot;/&gt;&lt;property id=&quot;20300&quot; value=&quot;Slide 3 - &amp;quot;Eric Mazur&amp;quot;&quot;/&gt;&lt;property id=&quot;20307&quot; value=&quot;481&quot;/&gt;&lt;/object&gt;&lt;object type=&quot;3&quot; unique_id=&quot;14180&quot;&gt;&lt;property id=&quot;20148&quot; value=&quot;5&quot;/&gt;&lt;property id=&quot;20300&quot; value=&quot;Slide 12 - &amp;quot;Tool: Force Concept Inventory&amp;quot;&quot;/&gt;&lt;property id=&quot;20307&quot; value=&quot;480&quot;/&gt;&lt;/object&gt;&lt;object type=&quot;3&quot; unique_id=&quot;14597&quot;&gt;&lt;property id=&quot;20148&quot; value=&quot;5&quot;/&gt;&lt;property id=&quot;20300&quot; value=&quot;Slide 8 - &amp;quot;Best Lesson Ever&amp;quot;&quot;/&gt;&lt;property id=&quot;20307&quot; value=&quot;482&quot;/&gt;&lt;/object&gt;&lt;object type=&quot;3&quot; unique_id=&quot;14598&quot;&gt;&lt;property id=&quot;20148&quot; value=&quot;5&quot;/&gt;&lt;property id=&quot;20300&quot; value=&quot;Slide 16 - &amp;quot;A PER Classroom&amp;quot;&quot;/&gt;&lt;property id=&quot;20307&quot; value=&quot;483&quot;/&gt;&lt;/object&gt;&lt;object type=&quot;3&quot; unique_id=&quot;15065&quot;&gt;&lt;property id=&quot;20148&quot; value=&quot;5&quot;/&gt;&lt;property id=&quot;20300&quot; value=&quot;Slide 17 - &amp;quot;No Lectures  Guided Inquiry Activities&amp;quot;&quot;/&gt;&lt;property id=&quot;20307&quot; value=&quot;484&quot;/&gt;&lt;/object&gt;&lt;object type=&quot;3&quot; unique_id=&quot;15066&quot;&gt;&lt;property id=&quot;20148&quot; value=&quot;5&quot;/&gt;&lt;property id=&quot;20300&quot; value=&quot;Slide 18 - &amp;quot;Students Explain to Students&amp;quot;&quot;/&gt;&lt;property id=&quot;20307&quot; value=&quot;485&quot;/&gt;&lt;/object&gt;&lt;object type=&quot;3&quot; unique_id=&quot;15298&quot;&gt;&lt;property id=&quot;20148&quot; value=&quot;5&quot;/&gt;&lt;property id=&quot;20300&quot; value=&quot;Slide 20 - &amp;quot;FCI: Pretest (Starting Gr. 12)&amp;quot;&quot;/&gt;&lt;property id=&quot;20307&quot; value=&quot;486&quot;/&gt;&lt;/object&gt;&lt;object type=&quot;3&quot; unique_id=&quot;15299&quot;&gt;&lt;property id=&quot;20148&quot; value=&quot;5&quot;/&gt;&lt;property id=&quot;20300&quot; value=&quot;Slide 21 - &amp;quot;FCI: Posttest (Finishing Gr. 12)&amp;quot;&quot;/&gt;&lt;property id=&quot;20307&quot; value=&quot;487&quot;/&gt;&lt;/object&gt;&lt;object type=&quot;3&quot; unique_id=&quot;15487&quot;&gt;&lt;property id=&quot;20148&quot; value=&quot;5&quot;/&gt;&lt;property id=&quot;20300&quot; value=&quot;Slide 26 - &amp;quot;Success: HomeWork with Vitamins!&amp;quot;&quot;/&gt;&lt;property id=&quot;20307&quot; value=&quot;488&quot;/&gt;&lt;/object&gt;&lt;object type=&quot;3&quot; unique_id=&quot;15680&quot;&gt;&lt;property id=&quot;20148&quot; value=&quot;5&quot;/&gt;&lt;property id=&quot;20300&quot; value=&quot;Slide 24 - &amp;quot;Success: Daily Class Work&amp;quot;&quot;/&gt;&lt;property id=&quot;20307&quot; value=&quot;490&quot;/&gt;&lt;/object&gt;&lt;object type=&quot;3&quot; unique_id=&quot;15819&quot;&gt;&lt;property id=&quot;20148&quot; value=&quot;5&quot;/&gt;&lt;property id=&quot;20300&quot; value=&quot;Slide 4 - &amp;quot;High-tech Jiffy Pop?&amp;quot;&quot;/&gt;&lt;property id=&quot;20307&quot; value=&quot;491&quot;/&gt;&lt;/object&gt;&lt;object type=&quot;3&quot; unique_id=&quot;15820&quot;&gt;&lt;property id=&quot;20148&quot; value=&quot;5&quot;/&gt;&lt;property id=&quot;20300&quot; value=&quot;Slide 15&quot;/&gt;&lt;property id=&quot;20307&quot; value=&quot;492&quot;/&gt;&lt;/object&gt;&lt;object type=&quot;3&quot; unique_id=&quot;16037&quot;&gt;&lt;property id=&quot;20148&quot; value=&quot;5&quot;/&gt;&lt;property id=&quot;20300&quot; value=&quot;Slide 36 - &amp;quot;The Reform Imperative&amp;quot;&quot;/&gt;&lt;property id=&quot;20307&quot; value=&quot;493&quot;/&gt;&lt;/object&gt;&lt;object type=&quot;3&quot; unique_id=&quot;16150&quot;&gt;&lt;property id=&quot;20148&quot; value=&quot;5&quot;/&gt;&lt;property id=&quot;20300&quot; value=&quot;Slide 14&quot;/&gt;&lt;property id=&quot;20307&quot; value=&quot;494&quot;/&gt;&lt;/object&gt;&lt;object type=&quot;3&quot; unique_id=&quot;16266&quot;&gt;&lt;property id=&quot;20148&quot; value=&quot;5&quot;/&gt;&lt;property id=&quot;20300&quot; value=&quot;Slide 28 - &amp;quot;Dip Your Toes in the PER Pool&amp;quot;&quot;/&gt;&lt;property id=&quot;20307&quot; value=&quot;495&quot;/&gt;&lt;/object&gt;&lt;object type=&quot;3&quot; unique_id=&quot;16420&quot;&gt;&lt;property id=&quot;20148&quot; value=&quot;5&quot;/&gt;&lt;property id=&quot;20300&quot; value=&quot;Slide 29 - &amp;quot;Or Dive Right In&amp;quot;&quot;/&gt;&lt;property id=&quot;20307&quot; value=&quot;496&quot;/&gt;&lt;/object&gt;&lt;object type=&quot;3&quot; unique_id=&quot;16421&quot;&gt;&lt;property id=&quot;20148&quot; value=&quot;5&quot;/&gt;&lt;property id=&quot;20300&quot; value=&quot;Slide 30 - &amp;quot;Or Dive Right In&amp;quot;&quot;/&gt;&lt;property id=&quot;20307&quot; value=&quot;497&quot;/&gt;&lt;/object&gt;&lt;object type=&quot;3&quot; unique_id=&quot;16811&quot;&gt;&lt;property id=&quot;20148&quot; value=&quot;5&quot;/&gt;&lt;property id=&quot;20300&quot; value=&quot;Slide 9&quot;/&gt;&lt;property id=&quot;20307&quot; value=&quot;498&quot;/&gt;&lt;/object&gt;&lt;object type=&quot;3&quot; unique_id=&quot;16812&quot;&gt;&lt;property id=&quot;20148&quot; value=&quot;5&quot;/&gt;&lt;property id=&quot;20300&quot; value=&quot;Slide 39 - &amp;quot;Try It: You’ll Like It!&amp;quot;&quot;/&gt;&lt;property id=&quot;20307&quot; value=&quot;499&quot;/&gt;&lt;/object&gt;&lt;object type=&quot;3&quot; unique_id=&quot;20491&quot;&gt;&lt;property id=&quot;20148&quot; value=&quot;5&quot;/&gt;&lt;property id=&quot;20300&quot; value=&quot;Slide 34&quot;/&gt;&lt;property id=&quot;20307&quot; value=&quot;500&quot;/&gt;&lt;/object&gt;&lt;object type=&quot;3&quot; unique_id=&quot;20745&quot;&gt;&lt;property id=&quot;20148&quot; value=&quot;5&quot;/&gt;&lt;property id=&quot;20300&quot; value=&quot;Slide 33&quot;/&gt;&lt;property id=&quot;20307&quot; value=&quot;501&quot;/&gt;&lt;/object&gt;&lt;/object&gt;&lt;object type=&quot;8&quot; unique_id=&quot;10149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16780</TotalTime>
  <Words>335</Words>
  <Application>Microsoft Office PowerPoint</Application>
  <PresentationFormat>On-screen Show (4:3)</PresentationFormat>
  <Paragraphs>57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Garamond</vt:lpstr>
      <vt:lpstr>Wingdings</vt:lpstr>
      <vt:lpstr>Stream</vt:lpstr>
      <vt:lpstr>Global Warming  and Energy Consumption</vt:lpstr>
      <vt:lpstr>PowerPoint Presentation</vt:lpstr>
      <vt:lpstr>Paris Climate Accord</vt:lpstr>
      <vt:lpstr>Canada’s Commitment </vt:lpstr>
      <vt:lpstr>How is Canada Doing?</vt:lpstr>
      <vt:lpstr>We Need Solutions!</vt:lpstr>
      <vt:lpstr>Passenger Vehicle GHG Emissions</vt:lpstr>
      <vt:lpstr>Green Vehicle Project</vt:lpstr>
      <vt:lpstr>Find Your Project Sheet</vt:lpstr>
      <vt:lpstr>You are a design team!</vt:lpstr>
      <vt:lpstr>Goals</vt:lpstr>
      <vt:lpstr>Choose Vehicle Class</vt:lpstr>
      <vt:lpstr>Performance Criteria</vt:lpstr>
      <vt:lpstr>You are a design team</vt:lpstr>
      <vt:lpstr>Assessment</vt:lpstr>
      <vt:lpstr>High Quality Work!</vt:lpstr>
      <vt:lpstr>Design Your Vehicle!</vt:lpstr>
      <vt:lpstr>Material Use</vt:lpstr>
      <vt:lpstr>Ideas</vt:lpstr>
      <vt:lpstr>Slide Stoppers</vt:lpstr>
      <vt:lpstr>Trouble Shooting</vt:lpstr>
      <vt:lpstr>PowerPoint Presentation</vt:lpstr>
      <vt:lpstr>PowerPoint Presentation</vt:lpstr>
      <vt:lpstr>PowerPoint Presentation</vt:lpstr>
      <vt:lpstr>Today’s Updates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Electricity by Inquiry</dc:title>
  <dc:creator>Chris Meyer</dc:creator>
  <cp:lastModifiedBy>Chris Meyer</cp:lastModifiedBy>
  <cp:revision>729</cp:revision>
  <dcterms:created xsi:type="dcterms:W3CDTF">2011-11-28T00:45:59Z</dcterms:created>
  <dcterms:modified xsi:type="dcterms:W3CDTF">2017-11-23T01:36:56Z</dcterms:modified>
</cp:coreProperties>
</file>